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760" y="2133600"/>
            <a:ext cx="10241280" cy="3291840"/>
          </a:xfrm>
        </p:spPr>
        <p:txBody>
          <a:bodyPr/>
          <a:lstStyle/>
          <a:p>
            <a:r>
              <a:rPr lang="es-CL" sz="4000" b="1" dirty="0" smtClean="0">
                <a:solidFill>
                  <a:srgbClr val="FF0000"/>
                </a:solidFill>
              </a:rPr>
              <a:t>Objetivo : Formular predicciones </a:t>
            </a:r>
            <a:r>
              <a:rPr lang="es-CL" sz="4000" b="1" dirty="0" err="1" smtClean="0">
                <a:solidFill>
                  <a:srgbClr val="FF0000"/>
                </a:solidFill>
              </a:rPr>
              <a:t>apartir</a:t>
            </a:r>
            <a:r>
              <a:rPr lang="es-CL" sz="4000" b="1" dirty="0" smtClean="0">
                <a:solidFill>
                  <a:srgbClr val="FF0000"/>
                </a:solidFill>
              </a:rPr>
              <a:t> del libro :</a:t>
            </a:r>
            <a:br>
              <a:rPr lang="es-CL" sz="4000" b="1" dirty="0" smtClean="0">
                <a:solidFill>
                  <a:srgbClr val="FF0000"/>
                </a:solidFill>
              </a:rPr>
            </a:br>
            <a:r>
              <a:rPr lang="es-CL" sz="4000" b="1" dirty="0" smtClean="0">
                <a:solidFill>
                  <a:srgbClr val="FF0000"/>
                </a:solidFill>
              </a:rPr>
              <a:t>“Ámbar en cuarto y sin su amigo”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739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Biografía Paula Danzinger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02640" y="2062480"/>
            <a:ext cx="10151745" cy="3416300"/>
          </a:xfrm>
        </p:spPr>
        <p:txBody>
          <a:bodyPr>
            <a:normAutofit/>
          </a:bodyPr>
          <a:lstStyle/>
          <a:p>
            <a:pPr algn="just"/>
            <a:r>
              <a:rPr lang="es-ES" sz="4000" dirty="0">
                <a:solidFill>
                  <a:schemeClr val="tx1"/>
                </a:solidFill>
                <a:latin typeface="Roboto Slab"/>
              </a:rPr>
              <a:t>Escritora americana, </a:t>
            </a:r>
            <a:r>
              <a:rPr lang="es-ES" sz="4000" b="1" dirty="0">
                <a:solidFill>
                  <a:schemeClr val="tx1"/>
                </a:solidFill>
                <a:latin typeface="Roboto Slab"/>
              </a:rPr>
              <a:t>Paula </a:t>
            </a:r>
            <a:r>
              <a:rPr lang="es-ES" sz="4000" b="1" dirty="0" err="1">
                <a:solidFill>
                  <a:schemeClr val="tx1"/>
                </a:solidFill>
                <a:latin typeface="Roboto Slab"/>
              </a:rPr>
              <a:t>Danziger</a:t>
            </a:r>
            <a:r>
              <a:rPr lang="es-ES" sz="4000" b="1" dirty="0">
                <a:solidFill>
                  <a:schemeClr val="tx1"/>
                </a:solidFill>
                <a:latin typeface="Roboto Slab"/>
              </a:rPr>
              <a:t> </a:t>
            </a:r>
            <a:r>
              <a:rPr lang="es-ES" sz="4000" dirty="0">
                <a:solidFill>
                  <a:schemeClr val="tx1"/>
                </a:solidFill>
                <a:latin typeface="Roboto Slab"/>
              </a:rPr>
              <a:t>fue conocida por su larga carrera dedicada la literatura, siendo autora de más de 30 libros.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2" name="AutoShape 2" descr="Resultado de imagen de paula danziger"/>
          <p:cNvSpPr>
            <a:spLocks noChangeAspect="1" noChangeArrowheads="1"/>
          </p:cNvSpPr>
          <p:nvPr/>
        </p:nvSpPr>
        <p:spPr bwMode="auto">
          <a:xfrm>
            <a:off x="0" y="-10131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267" y="4119562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0821" y="1141308"/>
            <a:ext cx="8761413" cy="706964"/>
          </a:xfrm>
        </p:spPr>
        <p:txBody>
          <a:bodyPr/>
          <a:lstStyle/>
          <a:p>
            <a:r>
              <a:rPr lang="es-ES" sz="4000" b="1" dirty="0" smtClean="0"/>
              <a:t>Argumento</a:t>
            </a:r>
            <a:r>
              <a:rPr lang="es-419" sz="4000" b="1" dirty="0" smtClean="0"/>
              <a:t> del libro</a:t>
            </a:r>
            <a:endParaRPr lang="es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392" y="2237740"/>
            <a:ext cx="10010273" cy="3416300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 </a:t>
            </a:r>
            <a:r>
              <a:rPr lang="es-ES" sz="3200" b="1" dirty="0">
                <a:solidFill>
                  <a:schemeClr val="tx1"/>
                </a:solidFill>
              </a:rPr>
              <a:t>Ámbar va a empezar </a:t>
            </a:r>
            <a:r>
              <a:rPr lang="es-ES" sz="3200" b="1" u="sng" dirty="0">
                <a:solidFill>
                  <a:schemeClr val="tx1"/>
                </a:solidFill>
              </a:rPr>
              <a:t>4° básico </a:t>
            </a:r>
            <a:r>
              <a:rPr lang="es-ES" sz="3200" b="1" dirty="0">
                <a:solidFill>
                  <a:schemeClr val="tx1"/>
                </a:solidFill>
              </a:rPr>
              <a:t>pero tiene unos problemas. </a:t>
            </a:r>
            <a:endParaRPr lang="es-419" sz="3200" b="1" dirty="0" smtClean="0">
              <a:solidFill>
                <a:schemeClr val="tx1"/>
              </a:solidFill>
            </a:endParaRPr>
          </a:p>
          <a:p>
            <a:pPr algn="just"/>
            <a:r>
              <a:rPr lang="es-ES" sz="3200" b="1" dirty="0" smtClean="0">
                <a:solidFill>
                  <a:schemeClr val="tx1"/>
                </a:solidFill>
              </a:rPr>
              <a:t>¡ </a:t>
            </a:r>
            <a:r>
              <a:rPr lang="es-ES" sz="3200" b="1" dirty="0">
                <a:solidFill>
                  <a:schemeClr val="tx1"/>
                </a:solidFill>
              </a:rPr>
              <a:t>Su amigo Justo se a ido a vivir a Alabama! y no sabe que puede suceder ya que hace mucho tiempo que no necesitaba un mejor </a:t>
            </a:r>
            <a:r>
              <a:rPr lang="es-ES" sz="3200" b="1" dirty="0" smtClean="0">
                <a:solidFill>
                  <a:schemeClr val="tx1"/>
                </a:solidFill>
              </a:rPr>
              <a:t>amigo</a:t>
            </a:r>
            <a:r>
              <a:rPr lang="es-419" sz="3200" b="1" dirty="0" smtClean="0">
                <a:solidFill>
                  <a:schemeClr val="tx1"/>
                </a:solidFill>
              </a:rPr>
              <a:t>.</a:t>
            </a:r>
            <a:endParaRPr lang="es-E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es-419" sz="2800" b="1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s-419" sz="2800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es-ES" b="1" dirty="0" smtClean="0">
                <a:solidFill>
                  <a:schemeClr val="bg2">
                    <a:lumMod val="90000"/>
                  </a:schemeClr>
                </a:solidFill>
              </a:rPr>
              <a:t>Personajes</a:t>
            </a:r>
            <a: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s-E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640" y="2281187"/>
            <a:ext cx="11184478" cy="4312118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</a:rPr>
              <a:t>Ámbar </a:t>
            </a:r>
            <a:r>
              <a:rPr lang="es-ES" sz="3200" b="1" dirty="0">
                <a:solidFill>
                  <a:schemeClr val="tx1"/>
                </a:solidFill>
              </a:rPr>
              <a:t>: Es una niña muy ansiosa</a:t>
            </a:r>
            <a:r>
              <a:rPr lang="es-ES" sz="3200" b="1" dirty="0" smtClean="0">
                <a:solidFill>
                  <a:schemeClr val="tx1"/>
                </a:solidFill>
              </a:rPr>
              <a:t>,</a:t>
            </a:r>
            <a:r>
              <a:rPr lang="es-419" sz="3200" b="1" dirty="0" smtClean="0">
                <a:solidFill>
                  <a:schemeClr val="tx1"/>
                </a:solidFill>
              </a:rPr>
              <a:t> </a:t>
            </a:r>
            <a:r>
              <a:rPr lang="es-ES" sz="3200" b="1" dirty="0" smtClean="0">
                <a:solidFill>
                  <a:schemeClr val="tx1"/>
                </a:solidFill>
              </a:rPr>
              <a:t>juguetona</a:t>
            </a:r>
            <a:r>
              <a:rPr lang="es-419" sz="3200" b="1" dirty="0" smtClean="0">
                <a:solidFill>
                  <a:schemeClr val="tx1"/>
                </a:solidFill>
              </a:rPr>
              <a:t>. </a:t>
            </a:r>
            <a:r>
              <a:rPr lang="es-ES" sz="3200" b="1" dirty="0" smtClean="0">
                <a:solidFill>
                  <a:schemeClr val="tx1"/>
                </a:solidFill>
              </a:rPr>
              <a:t>De </a:t>
            </a:r>
            <a:r>
              <a:rPr lang="es-ES" sz="3200" b="1" dirty="0">
                <a:solidFill>
                  <a:schemeClr val="tx1"/>
                </a:solidFill>
              </a:rPr>
              <a:t>pelo largo y </a:t>
            </a:r>
            <a:r>
              <a:rPr lang="es-ES" sz="3200" b="1" dirty="0" smtClean="0">
                <a:solidFill>
                  <a:schemeClr val="tx1"/>
                </a:solidFill>
              </a:rPr>
              <a:t>castaño</a:t>
            </a:r>
            <a:r>
              <a:rPr lang="es-419" sz="3200" b="1" dirty="0" smtClean="0">
                <a:solidFill>
                  <a:schemeClr val="tx1"/>
                </a:solidFill>
              </a:rPr>
              <a:t> (personaje principal)</a:t>
            </a:r>
            <a:endParaRPr lang="es-ES" sz="3200" b="1" dirty="0">
              <a:solidFill>
                <a:schemeClr val="tx1"/>
              </a:solidFill>
            </a:endParaRPr>
          </a:p>
          <a:p>
            <a:r>
              <a:rPr lang="es-ES" sz="3200" b="1" dirty="0">
                <a:solidFill>
                  <a:schemeClr val="tx1"/>
                </a:solidFill>
              </a:rPr>
              <a:t>Ana Burton  : </a:t>
            </a:r>
            <a:r>
              <a:rPr lang="es-ES" sz="3200" b="1" dirty="0" smtClean="0">
                <a:solidFill>
                  <a:schemeClr val="tx1"/>
                </a:solidFill>
              </a:rPr>
              <a:t>Mandona</a:t>
            </a:r>
            <a:r>
              <a:rPr lang="es-419" sz="3200" b="1" dirty="0">
                <a:solidFill>
                  <a:schemeClr val="tx1"/>
                </a:solidFill>
              </a:rPr>
              <a:t> </a:t>
            </a:r>
            <a:r>
              <a:rPr lang="es-419" sz="3200" b="1" dirty="0" smtClean="0">
                <a:solidFill>
                  <a:schemeClr val="tx1"/>
                </a:solidFill>
              </a:rPr>
              <a:t>y </a:t>
            </a:r>
            <a:r>
              <a:rPr lang="es-ES" sz="3200" b="1" dirty="0" smtClean="0">
                <a:solidFill>
                  <a:schemeClr val="tx1"/>
                </a:solidFill>
              </a:rPr>
              <a:t> presumida, </a:t>
            </a:r>
            <a:r>
              <a:rPr lang="es-419" sz="3200" b="1" dirty="0" smtClean="0">
                <a:solidFill>
                  <a:schemeClr val="tx1"/>
                </a:solidFill>
              </a:rPr>
              <a:t>pelo </a:t>
            </a:r>
            <a:r>
              <a:rPr lang="es-ES" sz="3200" b="1" dirty="0" smtClean="0">
                <a:solidFill>
                  <a:schemeClr val="tx1"/>
                </a:solidFill>
              </a:rPr>
              <a:t>corto</a:t>
            </a:r>
            <a:r>
              <a:rPr lang="es-419" sz="3200" b="1" dirty="0" smtClean="0">
                <a:solidFill>
                  <a:schemeClr val="tx1"/>
                </a:solidFill>
              </a:rPr>
              <a:t>.</a:t>
            </a:r>
            <a:endParaRPr lang="es-ES" sz="3200" b="1" dirty="0">
              <a:solidFill>
                <a:schemeClr val="tx1"/>
              </a:solidFill>
            </a:endParaRPr>
          </a:p>
          <a:p>
            <a:r>
              <a:rPr lang="es-ES" sz="3200" b="1" dirty="0">
                <a:solidFill>
                  <a:schemeClr val="tx1"/>
                </a:solidFill>
              </a:rPr>
              <a:t>Brenda: juguetona </a:t>
            </a:r>
            <a:r>
              <a:rPr lang="es-419" sz="3200" b="1" dirty="0" smtClean="0">
                <a:solidFill>
                  <a:schemeClr val="tx1"/>
                </a:solidFill>
              </a:rPr>
              <a:t>y </a:t>
            </a:r>
            <a:r>
              <a:rPr lang="es-ES" sz="3200" b="1" dirty="0" smtClean="0">
                <a:solidFill>
                  <a:schemeClr val="tx1"/>
                </a:solidFill>
              </a:rPr>
              <a:t>un </a:t>
            </a:r>
            <a:r>
              <a:rPr lang="es-ES" sz="3200" b="1" dirty="0">
                <a:solidFill>
                  <a:schemeClr val="tx1"/>
                </a:solidFill>
              </a:rPr>
              <a:t>poco </a:t>
            </a:r>
            <a:r>
              <a:rPr lang="es-ES" sz="3200" b="1" dirty="0" smtClean="0">
                <a:solidFill>
                  <a:schemeClr val="tx1"/>
                </a:solidFill>
              </a:rPr>
              <a:t>tímida</a:t>
            </a:r>
            <a:r>
              <a:rPr lang="es-419" sz="3200" b="1" dirty="0" smtClean="0">
                <a:solidFill>
                  <a:schemeClr val="tx1"/>
                </a:solidFill>
              </a:rPr>
              <a:t>.</a:t>
            </a:r>
            <a:endParaRPr lang="es-ES" sz="3200" b="1" dirty="0">
              <a:solidFill>
                <a:schemeClr val="tx1"/>
              </a:solidFill>
            </a:endParaRPr>
          </a:p>
          <a:p>
            <a:r>
              <a:rPr lang="es-ES" sz="3200" b="1" dirty="0">
                <a:solidFill>
                  <a:schemeClr val="tx1"/>
                </a:solidFill>
              </a:rPr>
              <a:t>La madre </a:t>
            </a:r>
            <a:r>
              <a:rPr lang="es-ES" sz="3200" b="1" dirty="0" smtClean="0">
                <a:solidFill>
                  <a:schemeClr val="tx1"/>
                </a:solidFill>
              </a:rPr>
              <a:t>de </a:t>
            </a:r>
            <a:r>
              <a:rPr lang="es-ES" sz="3200" b="1" dirty="0">
                <a:solidFill>
                  <a:schemeClr val="tx1"/>
                </a:solidFill>
              </a:rPr>
              <a:t>Ámbar: Exigente ,le gusta pasarla bien con su </a:t>
            </a:r>
            <a:r>
              <a:rPr lang="es-ES" sz="3200" b="1" dirty="0" smtClean="0">
                <a:solidFill>
                  <a:schemeClr val="tx1"/>
                </a:solidFill>
              </a:rPr>
              <a:t>hija</a:t>
            </a:r>
            <a:r>
              <a:rPr lang="es-419" sz="3200" b="1" dirty="0" smtClean="0">
                <a:solidFill>
                  <a:schemeClr val="tx1"/>
                </a:solidFill>
              </a:rPr>
              <a:t>.</a:t>
            </a:r>
            <a:endParaRPr lang="es-E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7577" y="646409"/>
            <a:ext cx="8761413" cy="575999"/>
          </a:xfrm>
        </p:spPr>
        <p:txBody>
          <a:bodyPr/>
          <a:lstStyle/>
          <a:p>
            <a:r>
              <a:rPr lang="es-419" b="1" dirty="0" smtClean="0">
                <a:solidFill>
                  <a:srgbClr val="FFFF00"/>
                </a:solidFill>
              </a:rPr>
              <a:t>Observa y responde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5386" y="1520793"/>
            <a:ext cx="4475669" cy="4663656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4937760" y="2213811"/>
            <a:ext cx="6814686" cy="3902243"/>
          </a:xfrm>
        </p:spPr>
        <p:txBody>
          <a:bodyPr/>
          <a:lstStyle/>
          <a:p>
            <a:r>
              <a:rPr lang="es-419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observar la portada,¿Cómo crees que serán sus personajes?</a:t>
            </a:r>
          </a:p>
          <a:p>
            <a:pPr marL="0" indent="0">
              <a:buNone/>
            </a:pPr>
            <a:r>
              <a:rPr lang="es-419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Yo creo…</a:t>
            </a:r>
          </a:p>
          <a:p>
            <a:pPr marL="0" indent="0">
              <a:buNone/>
            </a:pPr>
            <a:endParaRPr lang="es-419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419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leer el título del libro ¿De qué crees que se tratará la narración?</a:t>
            </a:r>
          </a:p>
          <a:p>
            <a:pPr marL="0" indent="0">
              <a:buNone/>
            </a:pPr>
            <a:endParaRPr lang="es-419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419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: Yo creo…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7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Después de leer :</a:t>
            </a:r>
            <a:endParaRPr lang="es-CL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701040" y="2359660"/>
            <a:ext cx="10469880" cy="3964940"/>
          </a:xfrm>
        </p:spPr>
        <p:txBody>
          <a:bodyPr>
            <a:normAutofit/>
          </a:bodyPr>
          <a:lstStyle/>
          <a:p>
            <a:pPr algn="just"/>
            <a:r>
              <a:rPr lang="es-CL" sz="3200" b="1" dirty="0" smtClean="0">
                <a:solidFill>
                  <a:schemeClr val="tx1"/>
                </a:solidFill>
              </a:rPr>
              <a:t>1) ¿ En qué lugar vivía el papá de ÁMBAR?</a:t>
            </a:r>
          </a:p>
          <a:p>
            <a:pPr marL="0" indent="0" algn="just">
              <a:buNone/>
            </a:pPr>
            <a:endParaRPr lang="es-CL" sz="3200" b="1" dirty="0" smtClean="0">
              <a:solidFill>
                <a:schemeClr val="tx1"/>
              </a:solidFill>
            </a:endParaRPr>
          </a:p>
          <a:p>
            <a:pPr algn="just"/>
            <a:r>
              <a:rPr lang="es-CL" sz="3200" b="1" dirty="0" smtClean="0">
                <a:solidFill>
                  <a:schemeClr val="tx1"/>
                </a:solidFill>
              </a:rPr>
              <a:t>2) ¿Por qué Ámbar se hizo un libro de su padre?</a:t>
            </a:r>
          </a:p>
          <a:p>
            <a:pPr algn="just"/>
            <a:endParaRPr lang="es-CL" sz="3200" b="1" dirty="0">
              <a:solidFill>
                <a:schemeClr val="tx1"/>
              </a:solidFill>
            </a:endParaRPr>
          </a:p>
          <a:p>
            <a:pPr algn="just"/>
            <a:r>
              <a:rPr lang="es-CL" sz="3200" b="1" dirty="0" smtClean="0">
                <a:solidFill>
                  <a:schemeClr val="tx1"/>
                </a:solidFill>
              </a:rPr>
              <a:t>3) ¿Quién narra la historia?</a:t>
            </a:r>
          </a:p>
          <a:p>
            <a:pPr marL="0" indent="0" algn="just">
              <a:buNone/>
            </a:pPr>
            <a:endParaRPr lang="es-CL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sz="2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157</TotalTime>
  <Words>191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Roboto Slab</vt:lpstr>
      <vt:lpstr>Wingdings 3</vt:lpstr>
      <vt:lpstr>Sala de reuniones Ion</vt:lpstr>
      <vt:lpstr>Objetivo : Formular predicciones apartir del libro : “Ámbar en cuarto y sin su amigo” </vt:lpstr>
      <vt:lpstr>Biografía Paula Danzinger</vt:lpstr>
      <vt:lpstr>Argumento del libro</vt:lpstr>
      <vt:lpstr> Personajes </vt:lpstr>
      <vt:lpstr>Observa y responde</vt:lpstr>
      <vt:lpstr>Después de leer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Biografía Paula Danzinger</dc:title>
  <dc:creator>PC Profesores 06</dc:creator>
  <cp:lastModifiedBy>PC25</cp:lastModifiedBy>
  <cp:revision>7</cp:revision>
  <dcterms:created xsi:type="dcterms:W3CDTF">2020-03-02T11:36:13Z</dcterms:created>
  <dcterms:modified xsi:type="dcterms:W3CDTF">2020-03-02T16:39:35Z</dcterms:modified>
</cp:coreProperties>
</file>